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515" r:id="rId21"/>
    <p:sldId id="453" r:id="rId22"/>
    <p:sldId id="456" r:id="rId23"/>
    <p:sldId id="457" r:id="rId24"/>
    <p:sldId id="458" r:id="rId25"/>
    <p:sldId id="459" r:id="rId26"/>
    <p:sldId id="462" r:id="rId27"/>
    <p:sldId id="463" r:id="rId28"/>
    <p:sldId id="464" r:id="rId29"/>
    <p:sldId id="507" r:id="rId30"/>
    <p:sldId id="508" r:id="rId31"/>
    <p:sldId id="509" r:id="rId32"/>
    <p:sldId id="467" r:id="rId33"/>
    <p:sldId id="512" r:id="rId34"/>
    <p:sldId id="468" r:id="rId35"/>
    <p:sldId id="513" r:id="rId36"/>
    <p:sldId id="514" r:id="rId37"/>
    <p:sldId id="505" r:id="rId38"/>
    <p:sldId id="475" r:id="rId39"/>
    <p:sldId id="477" r:id="rId40"/>
    <p:sldId id="480" r:id="rId41"/>
    <p:sldId id="443" r:id="rId42"/>
    <p:sldId id="446" r:id="rId43"/>
    <p:sldId id="449" r:id="rId44"/>
    <p:sldId id="481" r:id="rId45"/>
    <p:sldId id="484" r:id="rId46"/>
    <p:sldId id="501" r:id="rId47"/>
    <p:sldId id="497" r:id="rId48"/>
    <p:sldId id="489" r:id="rId49"/>
    <p:sldId id="496" r:id="rId50"/>
    <p:sldId id="503"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League Gothic" panose="00000500000000000000" pitchFamily="50" charset="0"/>
      <p:regular r:id="rId57"/>
    </p:embeddedFont>
    <p:embeddedFont>
      <p:font typeface="Montserrat Classic Bold" panose="020B0604020202020204" charset="0"/>
      <p:regular r:id="rId58"/>
      <p:bold r:id="rId59"/>
    </p:embeddedFont>
    <p:embeddedFont>
      <p:font typeface="Montserrat Light" panose="020B0604020202020204" charset="0"/>
      <p:regular r:id="rId60"/>
      <p:bold r:id="rId61"/>
      <p:italic r:id="rId62"/>
      <p:boldItalic r:id="rId63"/>
    </p:embeddedFont>
    <p:embeddedFont>
      <p:font typeface="MoolBoran" panose="020B0100010101010101" pitchFamily="3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73" autoAdjust="0"/>
  </p:normalViewPr>
  <p:slideViewPr>
    <p:cSldViewPr snapToGrid="0">
      <p:cViewPr varScale="1">
        <p:scale>
          <a:sx n="80" d="100"/>
          <a:sy n="80" d="100"/>
        </p:scale>
        <p:origin x="1474"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18/01/2021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341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556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582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0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microsoft.com/office/2007/relationships/hdphoto" Target="../media/hdphoto18.wdp"/><Relationship Id="rId9" Type="http://schemas.openxmlformats.org/officeDocument/2006/relationships/image" Target="../media/image50.png"/><Relationship Id="rId1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1.wdp"/><Relationship Id="rId3" Type="http://schemas.openxmlformats.org/officeDocument/2006/relationships/image" Target="../media/image59.png"/><Relationship Id="rId7" Type="http://schemas.openxmlformats.org/officeDocument/2006/relationships/image" Target="../media/image60.png"/><Relationship Id="rId12" Type="http://schemas.openxmlformats.org/officeDocument/2006/relationships/image" Target="../media/image24.png"/><Relationship Id="rId2" Type="http://schemas.openxmlformats.org/officeDocument/2006/relationships/notesSlide" Target="../notesSlides/notesSlide24.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62.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2.wdp"/><Relationship Id="rId9" Type="http://schemas.openxmlformats.org/officeDocument/2006/relationships/image" Target="../media/image29.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2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13" Type="http://schemas.openxmlformats.org/officeDocument/2006/relationships/image" Target="../media/image70.png"/><Relationship Id="rId18" Type="http://schemas.microsoft.com/office/2007/relationships/hdphoto" Target="../media/hdphoto31.wdp"/><Relationship Id="rId26" Type="http://schemas.microsoft.com/office/2007/relationships/hdphoto" Target="../media/hdphoto35.wdp"/><Relationship Id="rId3" Type="http://schemas.openxmlformats.org/officeDocument/2006/relationships/image" Target="../media/image65.png"/><Relationship Id="rId21" Type="http://schemas.openxmlformats.org/officeDocument/2006/relationships/image" Target="../media/image74.png"/><Relationship Id="rId7" Type="http://schemas.openxmlformats.org/officeDocument/2006/relationships/image" Target="../media/image67.png"/><Relationship Id="rId12" Type="http://schemas.microsoft.com/office/2007/relationships/hdphoto" Target="../media/hdphoto28.wdp"/><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29.xml"/><Relationship Id="rId16" Type="http://schemas.microsoft.com/office/2007/relationships/hdphoto" Target="../media/hdphoto30.wdp"/><Relationship Id="rId20" Type="http://schemas.microsoft.com/office/2007/relationships/hdphoto" Target="../media/hdphoto32.wdp"/><Relationship Id="rId1" Type="http://schemas.openxmlformats.org/officeDocument/2006/relationships/slideLayout" Target="../slideLayouts/slideLayout7.xml"/><Relationship Id="rId6" Type="http://schemas.microsoft.com/office/2007/relationships/hdphoto" Target="../media/hdphoto25.wdp"/><Relationship Id="rId11" Type="http://schemas.openxmlformats.org/officeDocument/2006/relationships/image" Target="../media/image69.png"/><Relationship Id="rId24" Type="http://schemas.microsoft.com/office/2007/relationships/hdphoto" Target="../media/hdphoto34.wdp"/><Relationship Id="rId5"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5.png"/><Relationship Id="rId10" Type="http://schemas.microsoft.com/office/2007/relationships/hdphoto" Target="../media/hdphoto27.wdp"/><Relationship Id="rId19" Type="http://schemas.openxmlformats.org/officeDocument/2006/relationships/image" Target="../media/image73.png"/><Relationship Id="rId4" Type="http://schemas.microsoft.com/office/2007/relationships/hdphoto" Target="../media/hdphoto24.wdp"/><Relationship Id="rId9" Type="http://schemas.openxmlformats.org/officeDocument/2006/relationships/image" Target="../media/image68.png"/><Relationship Id="rId14" Type="http://schemas.microsoft.com/office/2007/relationships/hdphoto" Target="../media/hdphoto29.wdp"/><Relationship Id="rId22" Type="http://schemas.microsoft.com/office/2007/relationships/hdphoto" Target="../media/hdphoto33.wdp"/></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66.png"/><Relationship Id="rId4" Type="http://schemas.microsoft.com/office/2007/relationships/hdphoto" Target="../media/hdphoto24.wdp"/></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29.wdp"/><Relationship Id="rId5" Type="http://schemas.openxmlformats.org/officeDocument/2006/relationships/image" Target="../media/image70.png"/><Relationship Id="rId4" Type="http://schemas.microsoft.com/office/2007/relationships/hdphoto" Target="../media/hdphoto24.wdp"/></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32.wdp"/><Relationship Id="rId5" Type="http://schemas.openxmlformats.org/officeDocument/2006/relationships/image" Target="../media/image73.png"/><Relationship Id="rId4" Type="http://schemas.microsoft.com/office/2007/relationships/hdphoto" Target="../media/hdphoto24.wdp"/></Relationships>
</file>

<file path=ppt/slides/_rels/slide34.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76.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77.png"/><Relationship Id="rId21" Type="http://schemas.openxmlformats.org/officeDocument/2006/relationships/image" Target="../media/image72.png"/><Relationship Id="rId7" Type="http://schemas.openxmlformats.org/officeDocument/2006/relationships/image" Target="../media/image66.png"/><Relationship Id="rId12" Type="http://schemas.microsoft.com/office/2007/relationships/hdphoto" Target="../media/hdphoto33.wdp"/><Relationship Id="rId17" Type="http://schemas.openxmlformats.org/officeDocument/2006/relationships/image" Target="../media/image71.png"/><Relationship Id="rId25" Type="http://schemas.openxmlformats.org/officeDocument/2006/relationships/image" Target="../media/image75.png"/><Relationship Id="rId2" Type="http://schemas.openxmlformats.org/officeDocument/2006/relationships/notesSlide" Target="../notesSlides/notesSlide33.xml"/><Relationship Id="rId16" Type="http://schemas.microsoft.com/office/2007/relationships/hdphoto" Target="../media/hdphoto26.wdp"/><Relationship Id="rId20" Type="http://schemas.microsoft.com/office/2007/relationships/hdphoto" Target="../media/hdphoto28.wdp"/><Relationship Id="rId1" Type="http://schemas.openxmlformats.org/officeDocument/2006/relationships/slideLayout" Target="../slideLayouts/slideLayout7.xml"/><Relationship Id="rId6" Type="http://schemas.microsoft.com/office/2007/relationships/hdphoto" Target="../media/hdphoto32.wdp"/><Relationship Id="rId11" Type="http://schemas.openxmlformats.org/officeDocument/2006/relationships/image" Target="../media/image74.png"/><Relationship Id="rId24" Type="http://schemas.microsoft.com/office/2007/relationships/hdphoto" Target="../media/hdphoto29.wdp"/><Relationship Id="rId5" Type="http://schemas.openxmlformats.org/officeDocument/2006/relationships/image" Target="../media/image73.png"/><Relationship Id="rId15" Type="http://schemas.openxmlformats.org/officeDocument/2006/relationships/image" Target="../media/image67.png"/><Relationship Id="rId23" Type="http://schemas.openxmlformats.org/officeDocument/2006/relationships/image" Target="../media/image70.png"/><Relationship Id="rId10" Type="http://schemas.microsoft.com/office/2007/relationships/hdphoto" Target="../media/hdphoto27.wdp"/><Relationship Id="rId19" Type="http://schemas.openxmlformats.org/officeDocument/2006/relationships/image" Target="../media/image69.png"/><Relationship Id="rId4" Type="http://schemas.microsoft.com/office/2007/relationships/hdphoto" Target="../media/hdphoto36.wdp"/><Relationship Id="rId9" Type="http://schemas.openxmlformats.org/officeDocument/2006/relationships/image" Target="../media/image68.png"/><Relationship Id="rId14" Type="http://schemas.microsoft.com/office/2007/relationships/hdphoto" Target="../media/hdphoto35.wdp"/><Relationship Id="rId22" Type="http://schemas.microsoft.com/office/2007/relationships/hdphoto" Target="../media/hdphoto31.wdp"/></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38.wdp"/></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80.png"/><Relationship Id="rId21" Type="http://schemas.openxmlformats.org/officeDocument/2006/relationships/image" Target="../media/image36.png"/><Relationship Id="rId7" Type="http://schemas.openxmlformats.org/officeDocument/2006/relationships/image" Target="../media/image60.png"/><Relationship Id="rId12" Type="http://schemas.openxmlformats.org/officeDocument/2006/relationships/image" Target="../media/image32.png"/><Relationship Id="rId17" Type="http://schemas.openxmlformats.org/officeDocument/2006/relationships/image" Target="../media/image83.png"/><Relationship Id="rId2" Type="http://schemas.openxmlformats.org/officeDocument/2006/relationships/notesSlide" Target="../notesSlides/notesSlide37.xml"/><Relationship Id="rId16" Type="http://schemas.openxmlformats.org/officeDocument/2006/relationships/image" Target="../media/image82.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81.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9.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84.png"/></Relationships>
</file>

<file path=ppt/slides/_rels/slide3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85.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4.png"/><Relationship Id="rId3" Type="http://schemas.openxmlformats.org/officeDocument/2006/relationships/image" Target="../media/image87.png"/><Relationship Id="rId7" Type="http://schemas.openxmlformats.org/officeDocument/2006/relationships/image" Target="../media/image60.png"/><Relationship Id="rId12" Type="http://schemas.microsoft.com/office/2007/relationships/hdphoto" Target="../media/hdphoto42.wdp"/><Relationship Id="rId2" Type="http://schemas.openxmlformats.org/officeDocument/2006/relationships/notesSlide" Target="../notesSlides/notesSlide39.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88.png"/><Relationship Id="rId5" Type="http://schemas.openxmlformats.org/officeDocument/2006/relationships/image" Target="../media/image21.png"/><Relationship Id="rId15" Type="http://schemas.openxmlformats.org/officeDocument/2006/relationships/image" Target="../media/image89.png"/><Relationship Id="rId10" Type="http://schemas.openxmlformats.org/officeDocument/2006/relationships/image" Target="../media/image38.png"/><Relationship Id="rId4" Type="http://schemas.microsoft.com/office/2007/relationships/hdphoto" Target="../media/hdphoto41.wdp"/><Relationship Id="rId9" Type="http://schemas.openxmlformats.org/officeDocument/2006/relationships/image" Target="../media/image29.png"/><Relationship Id="rId14" Type="http://schemas.microsoft.com/office/2007/relationships/hdphoto" Target="../media/hdphoto11.wdp"/></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3.wdp"/></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1.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4.wdp"/><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31.png"/><Relationship Id="rId12" Type="http://schemas.openxmlformats.org/officeDocument/2006/relationships/image" Target="../media/image95.png"/><Relationship Id="rId2" Type="http://schemas.openxmlformats.org/officeDocument/2006/relationships/notesSlide" Target="../notesSlides/notesSlide42.xml"/><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94.png"/><Relationship Id="rId5" Type="http://schemas.openxmlformats.org/officeDocument/2006/relationships/image" Target="../media/image28.png"/><Relationship Id="rId15" Type="http://schemas.openxmlformats.org/officeDocument/2006/relationships/image" Target="../media/image98.png"/><Relationship Id="rId10" Type="http://schemas.openxmlformats.org/officeDocument/2006/relationships/image" Target="../media/image43.png"/><Relationship Id="rId4" Type="http://schemas.microsoft.com/office/2007/relationships/hdphoto" Target="../media/hdphoto44.wdp"/><Relationship Id="rId9" Type="http://schemas.openxmlformats.org/officeDocument/2006/relationships/image" Target="../media/image93.png"/><Relationship Id="rId14" Type="http://schemas.openxmlformats.org/officeDocument/2006/relationships/image" Target="../media/image97.pn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microsoft.com/office/2007/relationships/hdphoto" Target="../media/hdphoto45.wdp"/><Relationship Id="rId9"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47.wdp"/></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48.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l="-11000" r="-1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9344025"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80" y="685245"/>
            <a:ext cx="9034996"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NEURAL CLASSIFIER</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799677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REAL WORLD SCENARIO</a:t>
            </a:r>
          </a:p>
        </p:txBody>
      </p:sp>
      <p:pic>
        <p:nvPicPr>
          <p:cNvPr id="30" name="Graphic 13" descr="Arrow Right with solid fill">
            <a:extLst>
              <a:ext uri="{FF2B5EF4-FFF2-40B4-BE49-F238E27FC236}">
                <a16:creationId xmlns:a16="http://schemas.microsoft.com/office/drawing/2014/main" id="{7588F7AE-24A6-474F-BDED-D0B9CC3B29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6686" y="4214280"/>
            <a:ext cx="914400" cy="914400"/>
          </a:xfrm>
          <a:prstGeom prst="rect">
            <a:avLst/>
          </a:prstGeom>
        </p:spPr>
      </p:pic>
      <p:pic>
        <p:nvPicPr>
          <p:cNvPr id="32" name="Graphic 16" descr="Arrow Right with solid fill">
            <a:extLst>
              <a:ext uri="{FF2B5EF4-FFF2-40B4-BE49-F238E27FC236}">
                <a16:creationId xmlns:a16="http://schemas.microsoft.com/office/drawing/2014/main" id="{FF7C27BD-A952-4331-8708-26DA0A005D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2766" y="4211237"/>
            <a:ext cx="914400" cy="914400"/>
          </a:xfrm>
          <a:prstGeom prst="rect">
            <a:avLst/>
          </a:prstGeom>
        </p:spPr>
      </p:pic>
      <p:pic>
        <p:nvPicPr>
          <p:cNvPr id="34" name="Graphic 19" descr="Arrow Right with solid fill">
            <a:extLst>
              <a:ext uri="{FF2B5EF4-FFF2-40B4-BE49-F238E27FC236}">
                <a16:creationId xmlns:a16="http://schemas.microsoft.com/office/drawing/2014/main" id="{ED48602D-55BB-4E0F-88F1-41D34DDCAA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4928" y="4211237"/>
            <a:ext cx="914400" cy="914400"/>
          </a:xfrm>
          <a:prstGeom prst="rect">
            <a:avLst/>
          </a:prstGeom>
        </p:spPr>
      </p:pic>
      <p:sp>
        <p:nvSpPr>
          <p:cNvPr id="35" name="TextBox 21">
            <a:extLst>
              <a:ext uri="{FF2B5EF4-FFF2-40B4-BE49-F238E27FC236}">
                <a16:creationId xmlns:a16="http://schemas.microsoft.com/office/drawing/2014/main" id="{550AD444-F22A-4124-9801-3B9594EDE0AB}"/>
              </a:ext>
            </a:extLst>
          </p:cNvPr>
          <p:cNvSpPr txBox="1"/>
          <p:nvPr/>
        </p:nvSpPr>
        <p:spPr>
          <a:xfrm>
            <a:off x="12494072" y="4091396"/>
            <a:ext cx="1316083" cy="1200329"/>
          </a:xfrm>
          <a:prstGeom prst="rect">
            <a:avLst/>
          </a:prstGeom>
          <a:noFill/>
        </p:spPr>
        <p:txBody>
          <a:bodyPr wrap="square">
            <a:spAutoFit/>
          </a:bodyPr>
          <a:lstStyle/>
          <a:p>
            <a:r>
              <a:rPr lang="en-US" sz="7200" dirty="0">
                <a:solidFill>
                  <a:srgbClr val="FFFEE6"/>
                </a:solidFill>
                <a:latin typeface="League Gothic"/>
              </a:rPr>
              <a:t>UMP</a:t>
            </a:r>
            <a:endParaRPr lang="it-IT" sz="7200" dirty="0"/>
          </a:p>
        </p:txBody>
      </p:sp>
      <p:grpSp>
        <p:nvGrpSpPr>
          <p:cNvPr id="2" name="Gruppo 1">
            <a:extLst>
              <a:ext uri="{FF2B5EF4-FFF2-40B4-BE49-F238E27FC236}">
                <a16:creationId xmlns:a16="http://schemas.microsoft.com/office/drawing/2014/main" id="{1D787466-39F4-4BFE-93FC-58B42AEEFF36}"/>
              </a:ext>
            </a:extLst>
          </p:cNvPr>
          <p:cNvGrpSpPr/>
          <p:nvPr/>
        </p:nvGrpSpPr>
        <p:grpSpPr>
          <a:xfrm>
            <a:off x="4045403" y="4211237"/>
            <a:ext cx="1241516" cy="1371853"/>
            <a:chOff x="4045403" y="4211237"/>
            <a:chExt cx="1241516" cy="1371853"/>
          </a:xfrm>
        </p:grpSpPr>
        <p:pic>
          <p:nvPicPr>
            <p:cNvPr id="29" name="Graphic 9" descr="Smiling face outline with solid fill">
              <a:extLst>
                <a:ext uri="{FF2B5EF4-FFF2-40B4-BE49-F238E27FC236}">
                  <a16:creationId xmlns:a16="http://schemas.microsoft.com/office/drawing/2014/main" id="{D572E13B-9FAD-49B4-B476-C88ADBD06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8961" y="4211237"/>
              <a:ext cx="914400" cy="914400"/>
            </a:xfrm>
            <a:prstGeom prst="rect">
              <a:avLst/>
            </a:prstGeom>
          </p:spPr>
        </p:pic>
        <p:sp>
          <p:nvSpPr>
            <p:cNvPr id="36" name="TextBox 23">
              <a:extLst>
                <a:ext uri="{FF2B5EF4-FFF2-40B4-BE49-F238E27FC236}">
                  <a16:creationId xmlns:a16="http://schemas.microsoft.com/office/drawing/2014/main" id="{AA2BDECC-A9D9-46F2-9224-7394D6BD31FA}"/>
                </a:ext>
              </a:extLst>
            </p:cNvPr>
            <p:cNvSpPr txBox="1"/>
            <p:nvPr/>
          </p:nvSpPr>
          <p:spPr>
            <a:xfrm>
              <a:off x="4045403" y="5123284"/>
              <a:ext cx="1241516" cy="459806"/>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Photo</a:t>
              </a:r>
            </a:p>
          </p:txBody>
        </p:sp>
      </p:grpSp>
      <p:grpSp>
        <p:nvGrpSpPr>
          <p:cNvPr id="3" name="Gruppo 2">
            <a:extLst>
              <a:ext uri="{FF2B5EF4-FFF2-40B4-BE49-F238E27FC236}">
                <a16:creationId xmlns:a16="http://schemas.microsoft.com/office/drawing/2014/main" id="{CE5FF946-65EE-4922-91C5-C4586EB40790}"/>
              </a:ext>
            </a:extLst>
          </p:cNvPr>
          <p:cNvGrpSpPr/>
          <p:nvPr/>
        </p:nvGrpSpPr>
        <p:grpSpPr>
          <a:xfrm>
            <a:off x="6750810" y="4068272"/>
            <a:ext cx="1552229" cy="1897497"/>
            <a:chOff x="6750810" y="4068272"/>
            <a:chExt cx="1552229" cy="1897497"/>
          </a:xfrm>
        </p:grpSpPr>
        <p:sp>
          <p:nvSpPr>
            <p:cNvPr id="31" name="TextBox 15">
              <a:extLst>
                <a:ext uri="{FF2B5EF4-FFF2-40B4-BE49-F238E27FC236}">
                  <a16:creationId xmlns:a16="http://schemas.microsoft.com/office/drawing/2014/main" id="{537CCDBF-1DC5-4745-A5D7-DBF3D485C67D}"/>
                </a:ext>
              </a:extLst>
            </p:cNvPr>
            <p:cNvSpPr txBox="1"/>
            <p:nvPr/>
          </p:nvSpPr>
          <p:spPr>
            <a:xfrm>
              <a:off x="6943723" y="4068272"/>
              <a:ext cx="1166405" cy="1200329"/>
            </a:xfrm>
            <a:prstGeom prst="rect">
              <a:avLst/>
            </a:prstGeom>
            <a:noFill/>
          </p:spPr>
          <p:txBody>
            <a:bodyPr wrap="square">
              <a:spAutoFit/>
            </a:bodyPr>
            <a:lstStyle/>
            <a:p>
              <a:pPr lvl="0" algn="ctr">
                <a:defRPr/>
              </a:pPr>
              <a:r>
                <a:rPr lang="en-US" sz="7200" dirty="0">
                  <a:solidFill>
                    <a:srgbClr val="FFFEE6"/>
                  </a:solidFill>
                  <a:latin typeface="League Gothic"/>
                </a:rPr>
                <a:t>PCA</a:t>
              </a:r>
            </a:p>
          </p:txBody>
        </p:sp>
        <p:sp>
          <p:nvSpPr>
            <p:cNvPr id="37" name="TextBox 25">
              <a:extLst>
                <a:ext uri="{FF2B5EF4-FFF2-40B4-BE49-F238E27FC236}">
                  <a16:creationId xmlns:a16="http://schemas.microsoft.com/office/drawing/2014/main" id="{4CB093C4-4A66-4735-990F-00E42B888575}"/>
                </a:ext>
              </a:extLst>
            </p:cNvPr>
            <p:cNvSpPr txBox="1"/>
            <p:nvPr/>
          </p:nvSpPr>
          <p:spPr>
            <a:xfrm>
              <a:off x="6750810" y="5095594"/>
              <a:ext cx="1552229" cy="870175"/>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Features Extractor</a:t>
              </a:r>
            </a:p>
          </p:txBody>
        </p:sp>
      </p:grpSp>
      <p:grpSp>
        <p:nvGrpSpPr>
          <p:cNvPr id="57" name="Gruppo 56">
            <a:extLst>
              <a:ext uri="{FF2B5EF4-FFF2-40B4-BE49-F238E27FC236}">
                <a16:creationId xmlns:a16="http://schemas.microsoft.com/office/drawing/2014/main" id="{8DB565AF-B3EF-4CE4-A6C9-8F8FD99A8B21}"/>
              </a:ext>
            </a:extLst>
          </p:cNvPr>
          <p:cNvGrpSpPr/>
          <p:nvPr/>
        </p:nvGrpSpPr>
        <p:grpSpPr>
          <a:xfrm>
            <a:off x="3505724" y="8011040"/>
            <a:ext cx="10760752" cy="1990288"/>
            <a:chOff x="3505724" y="8011040"/>
            <a:chExt cx="10760752" cy="1990288"/>
          </a:xfrm>
        </p:grpSpPr>
        <p:sp>
          <p:nvSpPr>
            <p:cNvPr id="39" name="TextBox 32">
              <a:extLst>
                <a:ext uri="{FF2B5EF4-FFF2-40B4-BE49-F238E27FC236}">
                  <a16:creationId xmlns:a16="http://schemas.microsoft.com/office/drawing/2014/main" id="{2E7F10C2-A866-49AF-A3FF-B44FC21511B8}"/>
                </a:ext>
              </a:extLst>
            </p:cNvPr>
            <p:cNvSpPr txBox="1"/>
            <p:nvPr/>
          </p:nvSpPr>
          <p:spPr>
            <a:xfrm>
              <a:off x="4723104" y="8011040"/>
              <a:ext cx="9543372" cy="1990288"/>
            </a:xfrm>
            <a:prstGeom prst="rect">
              <a:avLst/>
            </a:prstGeom>
            <a:noFill/>
          </p:spPr>
          <p:txBody>
            <a:bodyPr wrap="square">
              <a:spAutoFit/>
            </a:bodyPr>
            <a:lstStyle/>
            <a:p>
              <a:pPr algn="just">
                <a:lnSpc>
                  <a:spcPts val="3727"/>
                </a:lnSpc>
                <a:defRPr/>
              </a:pPr>
              <a:r>
                <a:rPr kumimoji="0" lang="en-US" sz="2400" b="0" i="0" strike="noStrike" kern="1200" cap="none" spc="174" normalizeH="0" baseline="0" noProof="0" dirty="0">
                  <a:ln>
                    <a:noFill/>
                  </a:ln>
                  <a:solidFill>
                    <a:srgbClr val="F8CF2C"/>
                  </a:solidFill>
                  <a:effectLst/>
                  <a:uLnTx/>
                  <a:uFillTx/>
                  <a:latin typeface="Montserrat Classic Bold"/>
                  <a:ea typeface="+mn-ea"/>
                  <a:cs typeface="+mn-cs"/>
                </a:rPr>
                <a:t>COMPANIES IMPLEMENTING THE UMP NEEDS ALSO TO IMPLEMENT A PCA EXTRACTOR </a:t>
              </a:r>
              <a:r>
                <a:rPr lang="en-US" sz="2400" spc="174" dirty="0">
                  <a:solidFill>
                    <a:srgbClr val="F8CF2C"/>
                  </a:solidFill>
                  <a:latin typeface="Montserrat Classic Bold"/>
                </a:rPr>
                <a:t>OR THE SYSTEM COULD IMPLEMENT AN UNIQUE COMMON PCA FOR ALL THE IMPLEMENTATIONS.</a:t>
              </a:r>
              <a:endParaRPr kumimoji="0" lang="en-US" sz="2400" b="0" i="0"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40" name="Graphic 34" descr="Thumbs Down with solid fill">
              <a:extLst>
                <a:ext uri="{FF2B5EF4-FFF2-40B4-BE49-F238E27FC236}">
                  <a16:creationId xmlns:a16="http://schemas.microsoft.com/office/drawing/2014/main" id="{BEBEE27B-DBD8-49C1-8859-2D5650F00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05724" y="8548984"/>
              <a:ext cx="914400" cy="914400"/>
            </a:xfrm>
            <a:prstGeom prst="rect">
              <a:avLst/>
            </a:prstGeom>
          </p:spPr>
        </p:pic>
      </p:grpSp>
      <p:grpSp>
        <p:nvGrpSpPr>
          <p:cNvPr id="56" name="Gruppo 55">
            <a:extLst>
              <a:ext uri="{FF2B5EF4-FFF2-40B4-BE49-F238E27FC236}">
                <a16:creationId xmlns:a16="http://schemas.microsoft.com/office/drawing/2014/main" id="{2D45175C-2046-4C37-9FCA-16733DCE325D}"/>
              </a:ext>
            </a:extLst>
          </p:cNvPr>
          <p:cNvGrpSpPr/>
          <p:nvPr/>
        </p:nvGrpSpPr>
        <p:grpSpPr>
          <a:xfrm>
            <a:off x="3505724" y="6504495"/>
            <a:ext cx="10760753" cy="982385"/>
            <a:chOff x="3505724" y="6504495"/>
            <a:chExt cx="10760753" cy="982385"/>
          </a:xfrm>
        </p:grpSpPr>
        <p:sp>
          <p:nvSpPr>
            <p:cNvPr id="38" name="TextBox 31">
              <a:extLst>
                <a:ext uri="{FF2B5EF4-FFF2-40B4-BE49-F238E27FC236}">
                  <a16:creationId xmlns:a16="http://schemas.microsoft.com/office/drawing/2014/main" id="{A02AD210-CB8B-46BA-90ED-78EDDACDB396}"/>
                </a:ext>
              </a:extLst>
            </p:cNvPr>
            <p:cNvSpPr txBox="1"/>
            <p:nvPr/>
          </p:nvSpPr>
          <p:spPr>
            <a:xfrm>
              <a:off x="4723105" y="6504495"/>
              <a:ext cx="9543372" cy="982385"/>
            </a:xfrm>
            <a:prstGeom prst="rect">
              <a:avLst/>
            </a:prstGeom>
            <a:noFill/>
          </p:spPr>
          <p:txBody>
            <a:bodyPr wrap="square">
              <a:spAutoFit/>
            </a:bodyPr>
            <a:lstStyle/>
            <a:p>
              <a:pPr>
                <a:lnSpc>
                  <a:spcPts val="3727"/>
                </a:lnSpc>
                <a:defRPr/>
              </a:pPr>
              <a:r>
                <a:rPr kumimoji="0" lang="en-US" sz="2400" b="0" i="0" strike="noStrike" kern="1200" cap="none" spc="174" normalizeH="0" baseline="0" noProof="0" dirty="0">
                  <a:ln>
                    <a:noFill/>
                  </a:ln>
                  <a:solidFill>
                    <a:srgbClr val="F8CF2C"/>
                  </a:solidFill>
                  <a:effectLst/>
                  <a:uLnTx/>
                  <a:uFillTx/>
                  <a:latin typeface="Montserrat Classic Bold"/>
                  <a:ea typeface="+mn-ea"/>
                  <a:cs typeface="+mn-cs"/>
                </a:rPr>
                <a:t>THE P</a:t>
              </a:r>
              <a:r>
                <a:rPr lang="en-US" sz="2400" spc="174" dirty="0">
                  <a:solidFill>
                    <a:srgbClr val="F8CF2C"/>
                  </a:solidFill>
                  <a:latin typeface="Montserrat Classic Bold"/>
                </a:rPr>
                <a:t>CA FEATURES EXTRACTED CAN BE EXCHANGED BETWEEN THE VEHICLE AND THE CLOUD</a:t>
              </a:r>
              <a:endParaRPr kumimoji="0" lang="en-US" sz="2400" b="0" i="0" u="none"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41" name="Graphic 36" descr="Checkmark with solid fill">
              <a:extLst>
                <a:ext uri="{FF2B5EF4-FFF2-40B4-BE49-F238E27FC236}">
                  <a16:creationId xmlns:a16="http://schemas.microsoft.com/office/drawing/2014/main" id="{0A3E03A6-DD52-4722-A679-95C5AB267E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05724" y="6538488"/>
              <a:ext cx="914400" cy="914400"/>
            </a:xfrm>
            <a:prstGeom prst="rect">
              <a:avLst/>
            </a:prstGeom>
          </p:spPr>
        </p:pic>
      </p:grpSp>
      <p:grpSp>
        <p:nvGrpSpPr>
          <p:cNvPr id="4" name="Gruppo 3">
            <a:extLst>
              <a:ext uri="{FF2B5EF4-FFF2-40B4-BE49-F238E27FC236}">
                <a16:creationId xmlns:a16="http://schemas.microsoft.com/office/drawing/2014/main" id="{2F1E2F4F-A451-4561-95A3-B1F2851BB68A}"/>
              </a:ext>
            </a:extLst>
          </p:cNvPr>
          <p:cNvGrpSpPr/>
          <p:nvPr/>
        </p:nvGrpSpPr>
        <p:grpSpPr>
          <a:xfrm>
            <a:off x="9557925" y="4211236"/>
            <a:ext cx="1479235" cy="1782223"/>
            <a:chOff x="9557925" y="4211236"/>
            <a:chExt cx="1479235" cy="1782223"/>
          </a:xfrm>
        </p:grpSpPr>
        <p:pic>
          <p:nvPicPr>
            <p:cNvPr id="33" name="Graphic 18" descr="Artificial Intelligence outline">
              <a:extLst>
                <a:ext uri="{FF2B5EF4-FFF2-40B4-BE49-F238E27FC236}">
                  <a16:creationId xmlns:a16="http://schemas.microsoft.com/office/drawing/2014/main" id="{D9BCDA1D-26AF-4498-9A03-7C8B5EA704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44900" y="4211236"/>
              <a:ext cx="914400" cy="914400"/>
            </a:xfrm>
            <a:prstGeom prst="rect">
              <a:avLst/>
            </a:prstGeom>
          </p:spPr>
        </p:pic>
        <p:sp>
          <p:nvSpPr>
            <p:cNvPr id="55" name="TextBox 25">
              <a:extLst>
                <a:ext uri="{FF2B5EF4-FFF2-40B4-BE49-F238E27FC236}">
                  <a16:creationId xmlns:a16="http://schemas.microsoft.com/office/drawing/2014/main" id="{D647EF2D-2905-48C7-B73A-15DF82441F56}"/>
                </a:ext>
              </a:extLst>
            </p:cNvPr>
            <p:cNvSpPr txBox="1"/>
            <p:nvPr/>
          </p:nvSpPr>
          <p:spPr>
            <a:xfrm>
              <a:off x="9557925" y="5123284"/>
              <a:ext cx="1479235" cy="870175"/>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Neural</a:t>
              </a:r>
              <a:br>
                <a:rPr lang="en-US" sz="2400" spc="-30" dirty="0">
                  <a:solidFill>
                    <a:srgbClr val="FFFEE6"/>
                  </a:solidFill>
                  <a:latin typeface="Montserrat Light"/>
                </a:rPr>
              </a:br>
              <a:r>
                <a:rPr lang="en-US" sz="2400" spc="-30" dirty="0">
                  <a:solidFill>
                    <a:srgbClr val="FFFEE6"/>
                  </a:solidFill>
                  <a:latin typeface="Montserrat Light"/>
                </a:rPr>
                <a:t>Classifier</a:t>
              </a:r>
            </a:p>
          </p:txBody>
        </p:sp>
      </p:grpSp>
    </p:spTree>
    <p:extLst>
      <p:ext uri="{BB962C8B-B14F-4D97-AF65-F5344CB8AC3E}">
        <p14:creationId xmlns:p14="http://schemas.microsoft.com/office/powerpoint/2010/main" val="1765975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8" fill="hold" nodeType="after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500"/>
                            </p:stCondLst>
                            <p:childTnLst>
                              <p:par>
                                <p:cTn id="36" presetID="22" presetClass="entr" presetSubtype="8" fill="hold" nodeType="afterEffect">
                                  <p:stCondLst>
                                    <p:cond delay="25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500"/>
                            </p:stCondLst>
                            <p:childTnLst>
                              <p:par>
                                <p:cTn id="45" presetID="14" presetClass="entr" presetSubtype="10" fill="hold" grpId="0" nodeType="afterEffect">
                                  <p:stCondLst>
                                    <p:cond delay="500"/>
                                  </p:stCondLst>
                                  <p:childTnLst>
                                    <p:set>
                                      <p:cBhvr>
                                        <p:cTn id="46" dur="1" fill="hold">
                                          <p:stCondLst>
                                            <p:cond delay="0"/>
                                          </p:stCondLst>
                                        </p:cTn>
                                        <p:tgtEl>
                                          <p:spTgt spid="35"/>
                                        </p:tgtEl>
                                        <p:attrNameLst>
                                          <p:attrName>style.visibility</p:attrName>
                                        </p:attrNameLst>
                                      </p:cBhvr>
                                      <p:to>
                                        <p:strVal val="visible"/>
                                      </p:to>
                                    </p:set>
                                    <p:animEffect transition="in" filter="randombar(horizontal)">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randombar(horizontal)">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randombar(horizontal)">
                                      <p:cBhvr>
                                        <p:cTn id="5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3691460"/>
          </a:xfrm>
          <a:prstGeom prst="rect">
            <a:avLst/>
          </a:prstGeom>
        </p:spPr>
        <p:txBody>
          <a:bodyPr wrap="square" lIns="0" tIns="0" rIns="0" bIns="0" rtlCol="0" anchor="t">
            <a:spAutoFit/>
          </a:bodyPr>
          <a:lstStyle/>
          <a:p>
            <a:pPr algn="just"/>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863192"/>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8803431"/>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86315" y="8868193"/>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718878" y="8803431"/>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5663244" y="2161142"/>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2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500"/>
                            </p:stCondLst>
                            <p:childTnLst>
                              <p:par>
                                <p:cTn id="37" presetID="14" presetClass="entr" presetSubtype="1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par>
                          <p:cTn id="40" fill="hold">
                            <p:stCondLst>
                              <p:cond delay="1500"/>
                            </p:stCondLst>
                            <p:childTnLst>
                              <p:par>
                                <p:cTn id="41" presetID="22" presetClass="entr" presetSubtype="8" fill="hold" grpId="0" nodeType="afterEffect">
                                  <p:stCondLst>
                                    <p:cond delay="75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2750"/>
                            </p:stCondLst>
                            <p:childTnLst>
                              <p:par>
                                <p:cTn id="45" presetID="14" presetClass="entr" presetSubtype="1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P spid="27" grpId="0"/>
      <p:bldP spid="37" grpId="0"/>
      <p:bldP spid="38" grpId="0"/>
      <p:bldP spid="20" grpId="0"/>
      <p:bldP spid="2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215991"/>
          </a:xfrm>
          <a:prstGeom prst="rect">
            <a:avLst/>
          </a:prstGeom>
        </p:spPr>
        <p:txBody>
          <a:bodyPr wrap="square" lIns="0" tIns="0" rIns="0" bIns="0" rtlCol="0" anchor="t">
            <a:spAutoFit/>
          </a:bodyPr>
          <a:lstStyle/>
          <a:p>
            <a:pPr lvl="0" algn="just"/>
            <a:r>
              <a:rPr lang="en-US" sz="2400" spc="-30" dirty="0">
                <a:solidFill>
                  <a:srgbClr val="FFFEE6"/>
                </a:solidFill>
                <a:latin typeface="Montserrat Light"/>
              </a:rPr>
              <a:t>We have chosen to use a NO-SQL type db due to the need to meet the BASE requirements,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3" y="3967389"/>
            <a:ext cx="102606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DATABASE</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MANAGEMENT SYSTEM (DBMS)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67714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782642" y="7646026"/>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95850" y="7677145"/>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03009" y="7646025"/>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5459075" y="2161142"/>
            <a:ext cx="1950510"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15" name="TextBox 7">
            <a:extLst>
              <a:ext uri="{FF2B5EF4-FFF2-40B4-BE49-F238E27FC236}">
                <a16:creationId xmlns:a16="http://schemas.microsoft.com/office/drawing/2014/main" id="{B2FE7D45-ACB2-400A-AEEF-658A0C17D03E}"/>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561976"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deep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894620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 TECHNOLOGIES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89731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856952" y="7907322"/>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67275" y="7907322"/>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48745" y="7917325"/>
            <a:ext cx="1747906"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5444785" y="2161142"/>
            <a:ext cx="1964800"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
        <p:nvSpPr>
          <p:cNvPr id="14" name="TextBox 7">
            <a:extLst>
              <a:ext uri="{FF2B5EF4-FFF2-40B4-BE49-F238E27FC236}">
                <a16:creationId xmlns:a16="http://schemas.microsoft.com/office/drawing/2014/main" id="{E45062E0-725C-4F7F-B3A3-9C950D273861}"/>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7991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8149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4558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4591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4585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4524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5495877"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23" name="TextBox 7">
            <a:extLst>
              <a:ext uri="{FF2B5EF4-FFF2-40B4-BE49-F238E27FC236}">
                <a16:creationId xmlns:a16="http://schemas.microsoft.com/office/drawing/2014/main" id="{D3F0C271-9DDA-44A9-A80A-27C014D00936}"/>
              </a:ext>
            </a:extLst>
          </p:cNvPr>
          <p:cNvSpPr txBox="1"/>
          <p:nvPr/>
        </p:nvSpPr>
        <p:spPr>
          <a:xfrm>
            <a:off x="302571" y="2545462"/>
            <a:ext cx="974630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NON- 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2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7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750"/>
                            </p:stCondLst>
                            <p:childTnLst>
                              <p:par>
                                <p:cTn id="34" presetID="14" presetClass="entr" presetSubtype="10" fill="hold" grpId="0" nodeType="after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2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14" presetClass="entr" presetSubtype="10" fill="hold" grpId="0" nodeType="afterEffect">
                                  <p:stCondLst>
                                    <p:cond delay="50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1500"/>
                            </p:stCondLst>
                            <p:childTnLst>
                              <p:par>
                                <p:cTn id="57" presetID="22" presetClass="entr" presetSubtype="8" fill="hold" grpId="0" nodeType="afterEffect">
                                  <p:stCondLst>
                                    <p:cond delay="75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750"/>
                            </p:stCondLst>
                            <p:childTnLst>
                              <p:par>
                                <p:cTn id="61" presetID="53" presetClass="entr" presetSubtype="16"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P spid="40" grpId="0"/>
      <p:bldP spid="41" grpId="0"/>
      <p:bldP spid="28" grpId="0"/>
      <p:bldP spid="29" grpId="0"/>
      <p:bldP spid="30" grpId="0"/>
      <p:bldP spid="3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389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xit" presetSubtype="10" fill="hold" nodeType="clickEffect">
                                  <p:stCondLst>
                                    <p:cond delay="0"/>
                                  </p:stCondLst>
                                  <p:childTnLst>
                                    <p:animEffect transition="out" filter="randombar(horizontal)">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4" presetClass="exit" presetSubtype="10" fill="hold" nodeType="withEffect">
                                  <p:stCondLst>
                                    <p:cond delay="0"/>
                                  </p:stCondLst>
                                  <p:childTnLst>
                                    <p:animEffect transition="out" filter="randombar(horizontal)">
                                      <p:cBhvr>
                                        <p:cTn id="83" dur="500"/>
                                        <p:tgtEl>
                                          <p:spTgt spid="30"/>
                                        </p:tgtEl>
                                      </p:cBhvr>
                                    </p:animEffect>
                                    <p:set>
                                      <p:cBhvr>
                                        <p:cTn id="84" dur="1" fill="hold">
                                          <p:stCondLst>
                                            <p:cond delay="499"/>
                                          </p:stCondLst>
                                        </p:cTn>
                                        <p:tgtEl>
                                          <p:spTgt spid="30"/>
                                        </p:tgtEl>
                                        <p:attrNameLst>
                                          <p:attrName>style.visibility</p:attrName>
                                        </p:attrNameLst>
                                      </p:cBhvr>
                                      <p:to>
                                        <p:strVal val="hidden"/>
                                      </p:to>
                                    </p:set>
                                  </p:childTnLst>
                                </p:cTn>
                              </p:par>
                              <p:par>
                                <p:cTn id="85" presetID="14" presetClass="exit" presetSubtype="10" fill="hold" nodeType="withEffect">
                                  <p:stCondLst>
                                    <p:cond delay="0"/>
                                  </p:stCondLst>
                                  <p:childTnLst>
                                    <p:animEffect transition="out" filter="randombar(horizontal)">
                                      <p:cBhvr>
                                        <p:cTn id="86" dur="500"/>
                                        <p:tgtEl>
                                          <p:spTgt spid="13"/>
                                        </p:tgtEl>
                                      </p:cBhvr>
                                    </p:animEffect>
                                    <p:set>
                                      <p:cBhvr>
                                        <p:cTn id="87" dur="1" fill="hold">
                                          <p:stCondLst>
                                            <p:cond delay="499"/>
                                          </p:stCondLst>
                                        </p:cTn>
                                        <p:tgtEl>
                                          <p:spTgt spid="13"/>
                                        </p:tgtEl>
                                        <p:attrNameLst>
                                          <p:attrName>style.visibility</p:attrName>
                                        </p:attrNameLst>
                                      </p:cBhvr>
                                      <p:to>
                                        <p:strVal val="hidden"/>
                                      </p:to>
                                    </p:set>
                                  </p:childTnLst>
                                </p:cTn>
                              </p:par>
                              <p:par>
                                <p:cTn id="88" presetID="14" presetClass="exit" presetSubtype="10" fill="hold" nodeType="withEffect">
                                  <p:stCondLst>
                                    <p:cond delay="0"/>
                                  </p:stCondLst>
                                  <p:childTnLst>
                                    <p:animEffect transition="out" filter="randombar(horizontal)">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par>
                                <p:cTn id="91" presetID="14" presetClass="exit" presetSubtype="10" fill="hold" nodeType="withEffect">
                                  <p:stCondLst>
                                    <p:cond delay="0"/>
                                  </p:stCondLst>
                                  <p:childTnLst>
                                    <p:animEffect transition="out" filter="randombar(horizontal)">
                                      <p:cBhvr>
                                        <p:cTn id="92" dur="500"/>
                                        <p:tgtEl>
                                          <p:spTgt spid="10"/>
                                        </p:tgtEl>
                                      </p:cBhvr>
                                    </p:animEffect>
                                    <p:set>
                                      <p:cBhvr>
                                        <p:cTn id="93" dur="1" fill="hold">
                                          <p:stCondLst>
                                            <p:cond delay="499"/>
                                          </p:stCondLst>
                                        </p:cTn>
                                        <p:tgtEl>
                                          <p:spTgt spid="10"/>
                                        </p:tgtEl>
                                        <p:attrNameLst>
                                          <p:attrName>style.visibility</p:attrName>
                                        </p:attrNameLst>
                                      </p:cBhvr>
                                      <p:to>
                                        <p:strVal val="hidden"/>
                                      </p:to>
                                    </p:set>
                                  </p:childTnLst>
                                </p:cTn>
                              </p:par>
                              <p:par>
                                <p:cTn id="94" presetID="14" presetClass="exit" presetSubtype="10" fill="hold" nodeType="withEffect">
                                  <p:stCondLst>
                                    <p:cond delay="0"/>
                                  </p:stCondLst>
                                  <p:childTnLst>
                                    <p:animEffect transition="out" filter="randombar(horizontal)">
                                      <p:cBhvr>
                                        <p:cTn id="95" dur="500"/>
                                        <p:tgtEl>
                                          <p:spTgt spid="4"/>
                                        </p:tgtEl>
                                      </p:cBhvr>
                                    </p:animEffect>
                                    <p:set>
                                      <p:cBhvr>
                                        <p:cTn id="96" dur="1" fill="hold">
                                          <p:stCondLst>
                                            <p:cond delay="499"/>
                                          </p:stCondLst>
                                        </p:cTn>
                                        <p:tgtEl>
                                          <p:spTgt spid="4"/>
                                        </p:tgtEl>
                                        <p:attrNameLst>
                                          <p:attrName>style.visibility</p:attrName>
                                        </p:attrNameLst>
                                      </p:cBhvr>
                                      <p:to>
                                        <p:strVal val="hidden"/>
                                      </p:to>
                                    </p:set>
                                  </p:childTnLst>
                                </p:cTn>
                              </p:par>
                              <p:par>
                                <p:cTn id="97" presetID="14" presetClass="exit" presetSubtype="10" fill="hold" nodeType="withEffect">
                                  <p:stCondLst>
                                    <p:cond delay="0"/>
                                  </p:stCondLst>
                                  <p:childTnLst>
                                    <p:animEffect transition="out" filter="randombar(horizontal)">
                                      <p:cBhvr>
                                        <p:cTn id="98" dur="500"/>
                                        <p:tgtEl>
                                          <p:spTgt spid="14"/>
                                        </p:tgtEl>
                                      </p:cBhvr>
                                    </p:animEffect>
                                    <p:set>
                                      <p:cBhvr>
                                        <p:cTn id="99" dur="1" fill="hold">
                                          <p:stCondLst>
                                            <p:cond delay="499"/>
                                          </p:stCondLst>
                                        </p:cTn>
                                        <p:tgtEl>
                                          <p:spTgt spid="14"/>
                                        </p:tgtEl>
                                        <p:attrNameLst>
                                          <p:attrName>style.visibility</p:attrName>
                                        </p:attrNameLst>
                                      </p:cBhvr>
                                      <p:to>
                                        <p:strVal val="hidden"/>
                                      </p:to>
                                    </p:set>
                                  </p:childTnLst>
                                </p:cTn>
                              </p:par>
                              <p:par>
                                <p:cTn id="100" presetID="14" presetClass="exit" presetSubtype="10" fill="hold" grpId="1" nodeType="withEffect">
                                  <p:stCondLst>
                                    <p:cond delay="0"/>
                                  </p:stCondLst>
                                  <p:childTnLst>
                                    <p:animEffect transition="out" filter="randombar(horizontal)">
                                      <p:cBhvr>
                                        <p:cTn id="101" dur="500"/>
                                        <p:tgtEl>
                                          <p:spTgt spid="55"/>
                                        </p:tgtEl>
                                      </p:cBhvr>
                                    </p:animEffect>
                                    <p:set>
                                      <p:cBhvr>
                                        <p:cTn id="102" dur="1" fill="hold">
                                          <p:stCondLst>
                                            <p:cond delay="499"/>
                                          </p:stCondLst>
                                        </p:cTn>
                                        <p:tgtEl>
                                          <p:spTgt spid="55"/>
                                        </p:tgtEl>
                                        <p:attrNameLst>
                                          <p:attrName>style.visibility</p:attrName>
                                        </p:attrNameLst>
                                      </p:cBhvr>
                                      <p:to>
                                        <p:strVal val="hidden"/>
                                      </p:to>
                                    </p:set>
                                  </p:childTnLst>
                                </p:cTn>
                              </p:par>
                              <p:par>
                                <p:cTn id="103" presetID="14" presetClass="exit" presetSubtype="10" fill="hold" nodeType="withEffect">
                                  <p:stCondLst>
                                    <p:cond delay="0"/>
                                  </p:stCondLst>
                                  <p:childTnLst>
                                    <p:animEffect transition="out" filter="randombar(horizontal)">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par>
                                <p:cTn id="106" presetID="14" presetClass="exit" presetSubtype="10" fill="hold" nodeType="withEffect">
                                  <p:stCondLst>
                                    <p:cond delay="0"/>
                                  </p:stCondLst>
                                  <p:childTnLst>
                                    <p:animEffect transition="out" filter="randombar(horizontal)">
                                      <p:cBhvr>
                                        <p:cTn id="107" dur="500"/>
                                        <p:tgtEl>
                                          <p:spTgt spid="2"/>
                                        </p:tgtEl>
                                      </p:cBhvr>
                                    </p:animEffect>
                                    <p:set>
                                      <p:cBhvr>
                                        <p:cTn id="108" dur="1" fill="hold">
                                          <p:stCondLst>
                                            <p:cond delay="499"/>
                                          </p:stCondLst>
                                        </p:cTn>
                                        <p:tgtEl>
                                          <p:spTgt spid="2"/>
                                        </p:tgtEl>
                                        <p:attrNameLst>
                                          <p:attrName>style.visibility</p:attrName>
                                        </p:attrNameLst>
                                      </p:cBhvr>
                                      <p:to>
                                        <p:strVal val="hidden"/>
                                      </p:to>
                                    </p:set>
                                  </p:childTnLst>
                                </p:cTn>
                              </p:par>
                              <p:par>
                                <p:cTn id="109" presetID="14" presetClass="exit" presetSubtype="10" fill="hold" nodeType="withEffect">
                                  <p:stCondLst>
                                    <p:cond delay="0"/>
                                  </p:stCondLst>
                                  <p:childTnLst>
                                    <p:animEffect transition="out" filter="randombar(horizontal)">
                                      <p:cBhvr>
                                        <p:cTn id="110" dur="500"/>
                                        <p:tgtEl>
                                          <p:spTgt spid="33"/>
                                        </p:tgtEl>
                                      </p:cBhvr>
                                    </p:animEffect>
                                    <p:set>
                                      <p:cBhvr>
                                        <p:cTn id="111" dur="1" fill="hold">
                                          <p:stCondLst>
                                            <p:cond delay="499"/>
                                          </p:stCondLst>
                                        </p:cTn>
                                        <p:tgtEl>
                                          <p:spTgt spid="33"/>
                                        </p:tgtEl>
                                        <p:attrNameLst>
                                          <p:attrName>style.visibility</p:attrName>
                                        </p:attrNameLst>
                                      </p:cBhvr>
                                      <p:to>
                                        <p:strVal val="hidden"/>
                                      </p:to>
                                    </p:set>
                                  </p:childTnLst>
                                </p:cTn>
                              </p:par>
                              <p:par>
                                <p:cTn id="112" presetID="42" presetClass="path" presetSubtype="0" accel="50000" decel="50000" fill="hold" nodeType="withEffect">
                                  <p:stCondLst>
                                    <p:cond delay="0"/>
                                  </p:stCondLst>
                                  <p:childTnLst>
                                    <p:animMotion origin="layout" path="M 5.55556E-7 3.95062E-6 L 0.06979 0.10324 " pathEditMode="relative" rAng="0" ptsTypes="AA">
                                      <p:cBhvr>
                                        <p:cTn id="113" dur="1000" fill="hold"/>
                                        <p:tgtEl>
                                          <p:spTgt spid="9"/>
                                        </p:tgtEl>
                                        <p:attrNameLst>
                                          <p:attrName>ppt_x</p:attrName>
                                          <p:attrName>ppt_y</p:attrName>
                                        </p:attrNameLst>
                                      </p:cBhvr>
                                      <p:rCtr x="3490" y="5154"/>
                                    </p:animMotion>
                                  </p:childTnLst>
                                </p:cTn>
                              </p:par>
                              <p:par>
                                <p:cTn id="114" presetID="6" presetClass="emph" presetSubtype="0" fill="hold" nodeType="withEffect">
                                  <p:stCondLst>
                                    <p:cond delay="0"/>
                                  </p:stCondLst>
                                  <p:childTnLst>
                                    <p:animScale>
                                      <p:cBhvr>
                                        <p:cTn id="115" dur="1000" fill="hold"/>
                                        <p:tgtEl>
                                          <p:spTgt spid="9"/>
                                        </p:tgtEl>
                                      </p:cBhvr>
                                      <p:by x="117000" y="117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P spid="5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26" name="AutoShape 2">
            <a:extLst>
              <a:ext uri="{FF2B5EF4-FFF2-40B4-BE49-F238E27FC236}">
                <a16:creationId xmlns:a16="http://schemas.microsoft.com/office/drawing/2014/main" id="{E54F5CCC-DB00-44A0-A305-1DB3C4039359}"/>
              </a:ext>
            </a:extLst>
          </p:cNvPr>
          <p:cNvSpPr/>
          <p:nvPr/>
        </p:nvSpPr>
        <p:spPr>
          <a:xfrm>
            <a:off x="5095117" y="4549535"/>
            <a:ext cx="13059533" cy="3477875"/>
          </a:xfrm>
          <a:prstGeom prst="rect">
            <a:avLst/>
          </a:prstGeom>
          <a:solidFill>
            <a:srgbClr val="F8CF2C">
              <a:alpha val="29803"/>
            </a:srgbClr>
          </a:solidFill>
        </p:spPr>
      </p:sp>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12" name="CasellaDiTesto 11">
            <a:extLst>
              <a:ext uri="{FF2B5EF4-FFF2-40B4-BE49-F238E27FC236}">
                <a16:creationId xmlns:a16="http://schemas.microsoft.com/office/drawing/2014/main" id="{B4AD0CDF-3292-4523-9BDF-86D5DD57F4AA}"/>
              </a:ext>
            </a:extLst>
          </p:cNvPr>
          <p:cNvSpPr txBox="1"/>
          <p:nvPr/>
        </p:nvSpPr>
        <p:spPr>
          <a:xfrm>
            <a:off x="5257730" y="4647181"/>
            <a:ext cx="12694322" cy="3247043"/>
          </a:xfrm>
          <a:prstGeom prst="rect">
            <a:avLst/>
          </a:prstGeom>
          <a:noFill/>
        </p:spPr>
        <p:txBody>
          <a:bodyPr wrap="square">
            <a:spAutoFit/>
          </a:bodyPr>
          <a:lstStyle/>
          <a:p>
            <a:pPr marL="457200" indent="-457200" algn="l">
              <a:spcAft>
                <a:spcPts val="1200"/>
              </a:spcAft>
              <a:buFont typeface="Arial" panose="020B0604020202020204" pitchFamily="34" charset="0"/>
              <a:buChar char="•"/>
            </a:pPr>
            <a:r>
              <a:rPr lang="it-IT" sz="3500" dirty="0" err="1">
                <a:solidFill>
                  <a:schemeClr val="bg1"/>
                </a:solidFill>
                <a:latin typeface="Noto Sans"/>
              </a:rPr>
              <a:t>Proficient</a:t>
            </a:r>
            <a:r>
              <a:rPr lang="it-IT" sz="3500" dirty="0">
                <a:solidFill>
                  <a:schemeClr val="bg1"/>
                </a:solidFill>
                <a:latin typeface="Noto Sans"/>
              </a:rPr>
              <a:t> in C++</a:t>
            </a:r>
          </a:p>
          <a:p>
            <a:pPr marL="457200" indent="-457200" algn="l">
              <a:spcAft>
                <a:spcPts val="1200"/>
              </a:spcAft>
              <a:buFont typeface="Arial" panose="020B0604020202020204" pitchFamily="34" charset="0"/>
              <a:buChar char="•"/>
            </a:pPr>
            <a:r>
              <a:rPr lang="en-CA" sz="3500" dirty="0">
                <a:solidFill>
                  <a:schemeClr val="bg1"/>
                </a:solidFill>
                <a:latin typeface="Noto Sans"/>
              </a:rPr>
              <a:t>Willingness to learn new technologies in any area of the stack: UI, Rendering, Core, Protocol, Server</a:t>
            </a:r>
          </a:p>
          <a:p>
            <a:pPr marL="457200" indent="-457200" algn="just">
              <a:spcAft>
                <a:spcPts val="1200"/>
              </a:spcAft>
              <a:buFont typeface="Arial" panose="020B0604020202020204" pitchFamily="34" charset="0"/>
              <a:buChar char="•"/>
            </a:pPr>
            <a:r>
              <a:rPr lang="en-CA" sz="3500" dirty="0">
                <a:solidFill>
                  <a:schemeClr val="bg1"/>
                </a:solidFill>
                <a:latin typeface="Noto Sans"/>
              </a:rPr>
              <a:t>Experience using common design patterns in the software industry</a:t>
            </a:r>
          </a:p>
          <a:p>
            <a:pPr marL="457200" indent="-457200" algn="l">
              <a:buFont typeface="Arial" panose="020B0604020202020204" pitchFamily="34" charset="0"/>
              <a:buChar char="•"/>
            </a:pPr>
            <a:r>
              <a:rPr lang="en-CA" sz="3500" dirty="0">
                <a:solidFill>
                  <a:schemeClr val="bg1"/>
                </a:solidFill>
                <a:latin typeface="Noto Sans"/>
              </a:rPr>
              <a:t>High standards for code quality, maintainability, and performance</a:t>
            </a:r>
          </a:p>
        </p:txBody>
      </p:sp>
      <p:grpSp>
        <p:nvGrpSpPr>
          <p:cNvPr id="19" name="Gruppo 18">
            <a:extLst>
              <a:ext uri="{FF2B5EF4-FFF2-40B4-BE49-F238E27FC236}">
                <a16:creationId xmlns:a16="http://schemas.microsoft.com/office/drawing/2014/main" id="{2F6D1195-F957-432F-A092-B50704CFB089}"/>
              </a:ext>
            </a:extLst>
          </p:cNvPr>
          <p:cNvGrpSpPr>
            <a:grpSpLocks noChangeAspect="1"/>
          </p:cNvGrpSpPr>
          <p:nvPr/>
        </p:nvGrpSpPr>
        <p:grpSpPr>
          <a:xfrm>
            <a:off x="1402628" y="4966778"/>
            <a:ext cx="2192799" cy="2817745"/>
            <a:chOff x="462892" y="4268564"/>
            <a:chExt cx="1874162" cy="2408297"/>
          </a:xfrm>
        </p:grpSpPr>
        <p:pic>
          <p:nvPicPr>
            <p:cNvPr id="20" name="Immagine 19">
              <a:extLst>
                <a:ext uri="{FF2B5EF4-FFF2-40B4-BE49-F238E27FC236}">
                  <a16:creationId xmlns:a16="http://schemas.microsoft.com/office/drawing/2014/main" id="{F264E1E6-2FBE-4FDC-AAC2-AFC718E0603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21" name="TextBox 7">
              <a:extLst>
                <a:ext uri="{FF2B5EF4-FFF2-40B4-BE49-F238E27FC236}">
                  <a16:creationId xmlns:a16="http://schemas.microsoft.com/office/drawing/2014/main" id="{7CB40FD6-8043-4183-84E8-FDA2CAF78942}"/>
                </a:ext>
              </a:extLst>
            </p:cNvPr>
            <p:cNvSpPr txBox="1"/>
            <p:nvPr/>
          </p:nvSpPr>
          <p:spPr>
            <a:xfrm>
              <a:off x="462892" y="5953464"/>
              <a:ext cx="1874162" cy="7233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20" name="AutoShape 2">
            <a:extLst>
              <a:ext uri="{FF2B5EF4-FFF2-40B4-BE49-F238E27FC236}">
                <a16:creationId xmlns:a16="http://schemas.microsoft.com/office/drawing/2014/main" id="{9DEEA0F9-DD70-4C5A-835E-3DAE168CDAE1}"/>
              </a:ext>
            </a:extLst>
          </p:cNvPr>
          <p:cNvSpPr/>
          <p:nvPr/>
        </p:nvSpPr>
        <p:spPr>
          <a:xfrm>
            <a:off x="5104642" y="4540010"/>
            <a:ext cx="13059533" cy="3477875"/>
          </a:xfrm>
          <a:prstGeom prst="rect">
            <a:avLst/>
          </a:prstGeom>
          <a:solidFill>
            <a:srgbClr val="F8CF2C">
              <a:alpha val="29803"/>
            </a:srgbClr>
          </a:solidFill>
        </p:spPr>
      </p:sp>
      <p:grpSp>
        <p:nvGrpSpPr>
          <p:cNvPr id="14" name="Gruppo 13">
            <a:extLst>
              <a:ext uri="{FF2B5EF4-FFF2-40B4-BE49-F238E27FC236}">
                <a16:creationId xmlns:a16="http://schemas.microsoft.com/office/drawing/2014/main" id="{031CBF1D-F412-4298-B16F-1AF8F333D4F0}"/>
              </a:ext>
            </a:extLst>
          </p:cNvPr>
          <p:cNvGrpSpPr/>
          <p:nvPr/>
        </p:nvGrpSpPr>
        <p:grpSpPr>
          <a:xfrm>
            <a:off x="1371383" y="4713529"/>
            <a:ext cx="2255287" cy="3240937"/>
            <a:chOff x="8607782" y="7501907"/>
            <a:chExt cx="2255287" cy="3240937"/>
          </a:xfrm>
        </p:grpSpPr>
        <p:pic>
          <p:nvPicPr>
            <p:cNvPr id="15" name="Immagine 14">
              <a:extLst>
                <a:ext uri="{FF2B5EF4-FFF2-40B4-BE49-F238E27FC236}">
                  <a16:creationId xmlns:a16="http://schemas.microsoft.com/office/drawing/2014/main" id="{2B1DFF5F-11D4-4B58-8812-78D037E573B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802231" y="7501907"/>
              <a:ext cx="1866390" cy="1874365"/>
            </a:xfrm>
            <a:prstGeom prst="rect">
              <a:avLst/>
            </a:prstGeom>
          </p:spPr>
        </p:pic>
        <p:sp>
          <p:nvSpPr>
            <p:cNvPr id="18" name="TextBox 7">
              <a:extLst>
                <a:ext uri="{FF2B5EF4-FFF2-40B4-BE49-F238E27FC236}">
                  <a16:creationId xmlns:a16="http://schemas.microsoft.com/office/drawing/2014/main" id="{E07BDA1E-F1D2-4A42-8AEA-6228FACDD976}"/>
                </a:ext>
              </a:extLst>
            </p:cNvPr>
            <p:cNvSpPr txBox="1"/>
            <p:nvPr/>
          </p:nvSpPr>
          <p:spPr>
            <a:xfrm>
              <a:off x="8607782" y="9473266"/>
              <a:ext cx="2255287" cy="12695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3" name="CasellaDiTesto 22">
            <a:extLst>
              <a:ext uri="{FF2B5EF4-FFF2-40B4-BE49-F238E27FC236}">
                <a16:creationId xmlns:a16="http://schemas.microsoft.com/office/drawing/2014/main" id="{81E31D84-AC9A-4D42-8BAC-6691838ECE90}"/>
              </a:ext>
            </a:extLst>
          </p:cNvPr>
          <p:cNvSpPr txBox="1"/>
          <p:nvPr/>
        </p:nvSpPr>
        <p:spPr>
          <a:xfrm>
            <a:off x="5104642" y="4540010"/>
            <a:ext cx="13059533" cy="3477875"/>
          </a:xfrm>
          <a:prstGeom prst="rect">
            <a:avLst/>
          </a:prstGeom>
          <a:noFill/>
        </p:spPr>
        <p:txBody>
          <a:bodyPr wrap="square">
            <a:spAutoFit/>
          </a:bodyPr>
          <a:lstStyle/>
          <a:p>
            <a:pPr marL="457200" indent="-457200" algn="l">
              <a:spcAft>
                <a:spcPts val="600"/>
              </a:spcAft>
              <a:buFont typeface="Arial" panose="020B0604020202020204" pitchFamily="34" charset="0"/>
              <a:buChar char="•"/>
            </a:pPr>
            <a:r>
              <a:rPr lang="en-CA" sz="3500" dirty="0">
                <a:solidFill>
                  <a:schemeClr val="bg1"/>
                </a:solidFill>
                <a:latin typeface="Noto Sans"/>
              </a:rPr>
              <a:t>Proficient in programming/scripting languages such as C and Python.</a:t>
            </a:r>
          </a:p>
          <a:p>
            <a:pPr marL="457200" indent="-457200" algn="l">
              <a:spcAft>
                <a:spcPts val="600"/>
              </a:spcAft>
              <a:buFont typeface="Arial" panose="020B0604020202020204" pitchFamily="34" charset="0"/>
              <a:buChar char="•"/>
            </a:pPr>
            <a:r>
              <a:rPr lang="en-CA" sz="3500" dirty="0">
                <a:solidFill>
                  <a:schemeClr val="bg1"/>
                </a:solidFill>
                <a:latin typeface="Noto Sans"/>
              </a:rPr>
              <a:t>Test and troubleshoot new and existing systems, including in-car validation</a:t>
            </a:r>
          </a:p>
          <a:p>
            <a:pPr marL="457200" indent="-457200" algn="l">
              <a:buFont typeface="Arial" panose="020B0604020202020204" pitchFamily="34" charset="0"/>
              <a:buChar char="•"/>
            </a:pPr>
            <a:r>
              <a:rPr lang="en-CA" sz="3500" dirty="0">
                <a:solidFill>
                  <a:schemeClr val="bg1"/>
                </a:solidFill>
                <a:latin typeface="Noto Sans"/>
              </a:rPr>
              <a:t>Design appropriate embedded control systems solutions, including integration of control systems hardware and real-time data acquisition networks</a:t>
            </a:r>
          </a:p>
        </p:txBody>
      </p:sp>
    </p:spTree>
    <p:extLst>
      <p:ext uri="{BB962C8B-B14F-4D97-AF65-F5344CB8AC3E}">
        <p14:creationId xmlns:p14="http://schemas.microsoft.com/office/powerpoint/2010/main" val="45315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18" name="Gruppo 17">
            <a:extLst>
              <a:ext uri="{FF2B5EF4-FFF2-40B4-BE49-F238E27FC236}">
                <a16:creationId xmlns:a16="http://schemas.microsoft.com/office/drawing/2014/main" id="{F3EDEC45-C145-41B0-94F2-E2C31EE7C395}"/>
              </a:ext>
            </a:extLst>
          </p:cNvPr>
          <p:cNvGrpSpPr/>
          <p:nvPr/>
        </p:nvGrpSpPr>
        <p:grpSpPr>
          <a:xfrm>
            <a:off x="1462366" y="4713529"/>
            <a:ext cx="2073319" cy="3240937"/>
            <a:chOff x="147144" y="7154006"/>
            <a:chExt cx="2073319" cy="3240937"/>
          </a:xfrm>
        </p:grpSpPr>
        <p:pic>
          <p:nvPicPr>
            <p:cNvPr id="19" name="Immagine 18">
              <a:extLst>
                <a:ext uri="{FF2B5EF4-FFF2-40B4-BE49-F238E27FC236}">
                  <a16:creationId xmlns:a16="http://schemas.microsoft.com/office/drawing/2014/main" id="{FF9A08CA-002B-4878-AC11-9C5D74A4267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51427" y="7154006"/>
              <a:ext cx="1866390" cy="1874365"/>
            </a:xfrm>
            <a:prstGeom prst="rect">
              <a:avLst/>
            </a:prstGeom>
          </p:spPr>
        </p:pic>
        <p:sp>
          <p:nvSpPr>
            <p:cNvPr id="21" name="TextBox 7">
              <a:extLst>
                <a:ext uri="{FF2B5EF4-FFF2-40B4-BE49-F238E27FC236}">
                  <a16:creationId xmlns:a16="http://schemas.microsoft.com/office/drawing/2014/main" id="{0CDFD337-D95E-4DDF-8EC7-D11329AAC531}"/>
                </a:ext>
              </a:extLst>
            </p:cNvPr>
            <p:cNvSpPr txBox="1"/>
            <p:nvPr/>
          </p:nvSpPr>
          <p:spPr>
            <a:xfrm>
              <a:off x="147144" y="9125365"/>
              <a:ext cx="2073319" cy="12695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36" name="AutoShape 2">
            <a:extLst>
              <a:ext uri="{FF2B5EF4-FFF2-40B4-BE49-F238E27FC236}">
                <a16:creationId xmlns:a16="http://schemas.microsoft.com/office/drawing/2014/main" id="{55BF4642-FF40-4875-A9C8-20124DE1CC9C}"/>
              </a:ext>
            </a:extLst>
          </p:cNvPr>
          <p:cNvSpPr/>
          <p:nvPr/>
        </p:nvSpPr>
        <p:spPr>
          <a:xfrm>
            <a:off x="5095117" y="4549535"/>
            <a:ext cx="13059533" cy="3477875"/>
          </a:xfrm>
          <a:prstGeom prst="rect">
            <a:avLst/>
          </a:prstGeom>
          <a:solidFill>
            <a:srgbClr val="F8CF2C">
              <a:alpha val="29803"/>
            </a:srgbClr>
          </a:solidFill>
        </p:spPr>
      </p:sp>
      <p:sp>
        <p:nvSpPr>
          <p:cNvPr id="22" name="CasellaDiTesto 21">
            <a:extLst>
              <a:ext uri="{FF2B5EF4-FFF2-40B4-BE49-F238E27FC236}">
                <a16:creationId xmlns:a16="http://schemas.microsoft.com/office/drawing/2014/main" id="{4BCEC763-59A2-4A7F-A601-40EAFF7F2494}"/>
              </a:ext>
            </a:extLst>
          </p:cNvPr>
          <p:cNvSpPr txBox="1"/>
          <p:nvPr/>
        </p:nvSpPr>
        <p:spPr>
          <a:xfrm>
            <a:off x="5218597" y="4706077"/>
            <a:ext cx="12812572" cy="3247043"/>
          </a:xfrm>
          <a:prstGeom prst="rect">
            <a:avLst/>
          </a:prstGeom>
          <a:noFill/>
        </p:spPr>
        <p:txBody>
          <a:bodyPr wrap="square">
            <a:spAutoFit/>
          </a:bodyPr>
          <a:lstStyle/>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Experience productionizing machine learning models</a:t>
            </a:r>
          </a:p>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Aptitude to independently learn and work on new technologies</a:t>
            </a:r>
          </a:p>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Strong and effective communication with peers and business users</a:t>
            </a:r>
          </a:p>
          <a:p>
            <a:pPr marL="457200" indent="-457200" algn="l">
              <a:buFont typeface="Arial" panose="020B0604020202020204" pitchFamily="34" charset="0"/>
              <a:buChar char="•"/>
            </a:pPr>
            <a:r>
              <a:rPr lang="en-CA" sz="3500" b="0" i="0" dirty="0">
                <a:solidFill>
                  <a:schemeClr val="bg1"/>
                </a:solidFill>
                <a:effectLst/>
                <a:latin typeface="Noto Sans"/>
              </a:rPr>
              <a:t>Expert knowledge of at least one programming language, ideally Python</a:t>
            </a:r>
          </a:p>
        </p:txBody>
      </p:sp>
    </p:spTree>
    <p:extLst>
      <p:ext uri="{BB962C8B-B14F-4D97-AF65-F5344CB8AC3E}">
        <p14:creationId xmlns:p14="http://schemas.microsoft.com/office/powerpoint/2010/main" val="8962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17" dur="500"/>
                                        <p:tgtEl>
                                          <p:spTgt spid="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22" dur="500"/>
                                        <p:tgtEl>
                                          <p:spTgt spid="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27"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138836" y="3773991"/>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138838" y="4927537"/>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138840" y="6081083"/>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138842" y="7234629"/>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CPU UTILIZATION DURING MATCHING</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138841" y="8389507"/>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MEMORY UTILIZATION</a:t>
              </a:r>
            </a:p>
            <a:p>
              <a:pPr marL="0" marR="0" lvl="0" indent="0" algn="ctr" defTabSz="914400" rtl="0" eaLnBrk="1" fontAlgn="auto" latinLnBrk="0" hangingPunct="1">
                <a:spcBef>
                  <a:spcPts val="0"/>
                </a:spcBef>
                <a:spcAft>
                  <a:spcPts val="0"/>
                </a:spcAft>
                <a:buClrTx/>
                <a:buSzTx/>
                <a:buFontTx/>
                <a:buNone/>
                <a:tabLst/>
                <a:defRPr/>
              </a:pPr>
              <a:r>
                <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DURING MATCHING</a:t>
              </a: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286749" y="2623125"/>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1871394" y="2623125"/>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286750" y="3773991"/>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1958749" y="3773991"/>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286750" y="4924872"/>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1958749" y="4924872"/>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286750" y="6082415"/>
            <a:ext cx="3672000"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18" name="Gruppo 17">
            <a:extLst>
              <a:ext uri="{FF2B5EF4-FFF2-40B4-BE49-F238E27FC236}">
                <a16:creationId xmlns:a16="http://schemas.microsoft.com/office/drawing/2014/main" id="{F9FDBB05-69E0-4040-86F8-DFC0CA93A066}"/>
              </a:ext>
            </a:extLst>
          </p:cNvPr>
          <p:cNvGrpSpPr/>
          <p:nvPr/>
        </p:nvGrpSpPr>
        <p:grpSpPr>
          <a:xfrm>
            <a:off x="11958749" y="6082415"/>
            <a:ext cx="3672000" cy="1150881"/>
            <a:chOff x="11958749" y="6082415"/>
            <a:chExt cx="3672000" cy="1150881"/>
          </a:xfrm>
        </p:grpSpPr>
        <p:sp>
          <p:nvSpPr>
            <p:cNvPr id="101" name="Rettangolo con angoli arrotondati 100">
              <a:extLst>
                <a:ext uri="{FF2B5EF4-FFF2-40B4-BE49-F238E27FC236}">
                  <a16:creationId xmlns:a16="http://schemas.microsoft.com/office/drawing/2014/main" id="{60004DD9-845C-4C69-A462-A16CF6BB5D19}"/>
                </a:ext>
              </a:extLst>
            </p:cNvPr>
            <p:cNvSpPr/>
            <p:nvPr/>
          </p:nvSpPr>
          <p:spPr>
            <a:xfrm>
              <a:off x="11958749"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TextBox 7">
              <a:extLst>
                <a:ext uri="{FF2B5EF4-FFF2-40B4-BE49-F238E27FC236}">
                  <a16:creationId xmlns:a16="http://schemas.microsoft.com/office/drawing/2014/main" id="{18181745-B5FF-46DC-B828-3E14992CF53D}"/>
                </a:ext>
              </a:extLst>
            </p:cNvPr>
            <p:cNvSpPr txBox="1"/>
            <p:nvPr/>
          </p:nvSpPr>
          <p:spPr>
            <a:xfrm>
              <a:off x="12686348" y="6381858"/>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1000MS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286750" y="7235293"/>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734504" y="7926998"/>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1958749" y="7235293"/>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370714" y="7926998"/>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286750" y="8390172"/>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61587" y="8733209"/>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600MB / 1GB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1958749" y="8390172"/>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1657"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4.2GB / 16GB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19" name="Scorrimento orizzontale 118">
            <a:extLst>
              <a:ext uri="{FF2B5EF4-FFF2-40B4-BE49-F238E27FC236}">
                <a16:creationId xmlns:a16="http://schemas.microsoft.com/office/drawing/2014/main" id="{B4863778-69FC-4C96-B66B-7C4BB334DD3C}"/>
              </a:ext>
            </a:extLst>
          </p:cNvPr>
          <p:cNvSpPr/>
          <p:nvPr/>
        </p:nvSpPr>
        <p:spPr>
          <a:xfrm>
            <a:off x="15078791" y="331394"/>
            <a:ext cx="2711059" cy="1598826"/>
          </a:xfrm>
          <a:prstGeom prst="horizontalScroll">
            <a:avLst/>
          </a:prstGeom>
          <a:ln w="12700"/>
        </p:spPr>
        <p:style>
          <a:lnRef idx="3">
            <a:schemeClr val="lt1"/>
          </a:lnRef>
          <a:fillRef idx="1">
            <a:schemeClr val="accent4"/>
          </a:fillRef>
          <a:effectRef idx="1">
            <a:schemeClr val="accent4"/>
          </a:effectRef>
          <a:fontRef idx="minor">
            <a:schemeClr val="lt1"/>
          </a:fontRef>
        </p:style>
        <p:txBody>
          <a:bodyPr rtlCol="0" anchor="ctr"/>
          <a:lstStyle/>
          <a:p>
            <a:pPr algn="ctr"/>
            <a:r>
              <a:rPr lang="it-IT" sz="2400" dirty="0"/>
              <a:t>Inserire i valori dei benchmark</a:t>
            </a:r>
          </a:p>
        </p:txBody>
      </p:sp>
    </p:spTree>
    <p:extLst>
      <p:ext uri="{BB962C8B-B14F-4D97-AF65-F5344CB8AC3E}">
        <p14:creationId xmlns:p14="http://schemas.microsoft.com/office/powerpoint/2010/main" val="256480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wipe(left)">
                                      <p:cBhvr>
                                        <p:cTn id="74" dur="75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14" presetClass="entr" presetSubtype="10" fill="hold" grpId="0" nodeType="afterEffect">
                                  <p:stCondLst>
                                    <p:cond delay="750"/>
                                  </p:stCondLst>
                                  <p:childTnLst>
                                    <p:set>
                                      <p:cBhvr>
                                        <p:cTn id="82" dur="1" fill="hold">
                                          <p:stCondLst>
                                            <p:cond delay="0"/>
                                          </p:stCondLst>
                                        </p:cTn>
                                        <p:tgtEl>
                                          <p:spTgt spid="113"/>
                                        </p:tgtEl>
                                        <p:attrNameLst>
                                          <p:attrName>style.visibility</p:attrName>
                                        </p:attrNameLst>
                                      </p:cBhvr>
                                      <p:to>
                                        <p:strVal val="visible"/>
                                      </p:to>
                                    </p:set>
                                    <p:animEffect transition="in" filter="randombar(horizontal)">
                                      <p:cBhvr>
                                        <p:cTn id="83" dur="500"/>
                                        <p:tgtEl>
                                          <p:spTgt spid="1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par>
                          <p:cTn id="89" fill="hold">
                            <p:stCondLst>
                              <p:cond delay="500"/>
                            </p:stCondLst>
                            <p:childTnLst>
                              <p:par>
                                <p:cTn id="90" presetID="14" presetClass="entr" presetSubtype="10" fill="hold" grpId="0" nodeType="afterEffect">
                                  <p:stCondLst>
                                    <p:cond delay="750"/>
                                  </p:stCondLst>
                                  <p:childTnLst>
                                    <p:set>
                                      <p:cBhvr>
                                        <p:cTn id="91" dur="1" fill="hold">
                                          <p:stCondLst>
                                            <p:cond delay="0"/>
                                          </p:stCondLst>
                                        </p:cTn>
                                        <p:tgtEl>
                                          <p:spTgt spid="116"/>
                                        </p:tgtEl>
                                        <p:attrNameLst>
                                          <p:attrName>style.visibility</p:attrName>
                                        </p:attrNameLst>
                                      </p:cBhvr>
                                      <p:to>
                                        <p:strVal val="visible"/>
                                      </p:to>
                                    </p:set>
                                    <p:animEffect transition="in" filter="randombar(horizontal)">
                                      <p:cBhvr>
                                        <p:cTn id="92" dur="500"/>
                                        <p:tgtEl>
                                          <p:spTgt spid="11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wipe(left)">
                                      <p:cBhvr>
                                        <p:cTn id="97" dur="75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E619678-9EF4-44FF-9EF7-654ED03FAF9C}">
  <ds:schemaRefs>
    <ds:schemaRef ds:uri="http://schemas.microsoft.com/sharepoint/v3/contenttype/forms"/>
  </ds:schemaRefs>
</ds:datastoreItem>
</file>

<file path=customXml/itemProps3.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docProps/app.xml><?xml version="1.0" encoding="utf-8"?>
<Properties xmlns="http://schemas.openxmlformats.org/officeDocument/2006/extended-properties" xmlns:vt="http://schemas.openxmlformats.org/officeDocument/2006/docPropsVTypes">
  <TotalTime>8501</TotalTime>
  <Words>4479</Words>
  <Application>Microsoft Office PowerPoint</Application>
  <PresentationFormat>Personalizzato</PresentationFormat>
  <Paragraphs>671</Paragraphs>
  <Slides>47</Slides>
  <Notes>46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47</vt:i4>
      </vt:variant>
    </vt:vector>
  </HeadingPairs>
  <TitlesOfParts>
    <vt:vector size="55" baseType="lpstr">
      <vt:lpstr>Montserrat Classic Bold</vt:lpstr>
      <vt:lpstr>Calibri</vt:lpstr>
      <vt:lpstr>MoolBoran</vt:lpstr>
      <vt:lpstr>League Gothic</vt:lpstr>
      <vt:lpstr>Arial</vt:lpstr>
      <vt:lpstr>Noto Sans</vt:lpstr>
      <vt:lpstr>Montserrat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246</cp:revision>
  <dcterms:created xsi:type="dcterms:W3CDTF">2006-08-16T00:00:00Z</dcterms:created>
  <dcterms:modified xsi:type="dcterms:W3CDTF">2021-01-18T22:39:39Z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